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87" r:id="rId5"/>
    <p:sldId id="258" r:id="rId6"/>
    <p:sldId id="288" r:id="rId7"/>
    <p:sldId id="289" r:id="rId8"/>
    <p:sldId id="284" r:id="rId9"/>
    <p:sldId id="301" r:id="rId10"/>
    <p:sldId id="285" r:id="rId11"/>
    <p:sldId id="286" r:id="rId12"/>
    <p:sldId id="281" r:id="rId13"/>
    <p:sldId id="282" r:id="rId14"/>
    <p:sldId id="283" r:id="rId15"/>
    <p:sldId id="279" r:id="rId16"/>
    <p:sldId id="280" r:id="rId17"/>
    <p:sldId id="291" r:id="rId18"/>
    <p:sldId id="290" r:id="rId19"/>
    <p:sldId id="296" r:id="rId20"/>
    <p:sldId id="297" r:id="rId21"/>
    <p:sldId id="294" r:id="rId22"/>
    <p:sldId id="295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3FD9BA-A6D3-4EC5-AAA2-79359465F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A8BB0D5-EBA3-452A-A64F-E358078A3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94E969-93DB-422B-9FCD-EE952C02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2CEE38-D645-44EE-800E-BFBB7307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628D01-280D-4602-822E-A0EEB835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276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59BE56-5C10-4036-9C19-911C2D1A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DEF35A1-5DC1-4C43-8367-546D31226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4F57A5-4837-4462-AD7E-D3E8F08D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66F367-B765-414F-884E-43655363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D8F76A-05C2-4E78-9FBB-579D9024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9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95DC1DB-1147-4152-A9D0-B312BE50F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FB43289-6ADF-4A21-87BE-4204A20B3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219910-D2D0-4CA5-888C-99E10570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6E2D15-368E-4218-8734-38D155EB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DC8664-DC5E-43C3-9648-310357E9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694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9D17CA-A7F7-417E-AE73-44CD48A6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395E0C-1E9B-48CC-9AA3-C82C31A1C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BF6D54-69A9-4642-A233-571745CA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2FE208-CBAC-4AF1-B285-222DCC87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2BE851-3760-456A-9744-80D27C4B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586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FD1D3A-1DDD-4DEE-BE96-1B601204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4779E7-8080-4CAB-B1AD-71E4DCE34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51C3A1-CC25-4194-A464-8856B531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F1E839-E2E7-4110-97C6-101030BD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A71453-42BC-4D7D-A032-EC3B6E09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88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AF5F88-1477-467C-ABCC-2AE39D52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EBD64B-85BA-420A-8870-1BEC78053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ADF5A2-9A19-4DFD-98F3-51B545F0C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014CFC-5AFE-44D9-9938-57AFB175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099B304-E78B-4A31-A34A-0BA4120F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41DB5F-74CF-4005-801D-3EB35850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606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4FB12-C2E3-40BF-A593-D76FB07B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A3B921-D661-4C16-97A4-603D71747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F71644-F2C8-4F41-AE59-E3CC4F6AF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9CA9F11-E3A3-492F-9B87-2DB1A3E92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B4A291F-CA9C-4B48-B727-BD8D17777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1CD7D45-122F-4199-85C4-793B5924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DAEDE53-C6D5-47E9-8BF6-D20585B6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56061B5-32E5-4864-85C3-E68B3794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14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ACD772-9573-4865-BFB3-544EB1C5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EA2F5F7-09CB-47F0-BD49-371A30B4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236F062-4941-45C2-9BE4-E6CF0475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B44506B-28F3-4B5F-BCBF-5A04D3A5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99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8E1BB76-CF5B-4ECB-BA20-CD2B9190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A638116-11F8-4E3A-8CD5-A51BD2FF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39FE952-DC53-4F95-A2E4-BB21EB76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456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EEF7A3-E7A2-47D3-ABB7-D372CEC4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E7EB32-12FC-4428-AC00-460F22BAC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ABCDC0-BF88-4339-8A67-E7B8EFF99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D6D776-73BA-412E-B76D-4B932679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9B16569-93BE-4B23-9415-F85A24C9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DEBC23-5854-4377-9CE0-372341B8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28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D670A7-4C17-4059-9792-F061E6A2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863F697-81E0-4122-9A93-6817C0043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FD60AE-5B5E-4EE1-BF92-1E69C6214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8C8250-FDAE-4D2B-9A96-808E1BB9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E7AA68-1156-4ECB-A020-BCD25AF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32A55A-0E6F-4053-B8CC-61A9AFB3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35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574FB00-17ED-45EF-A194-C1A54D50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523DC6-394A-4BE0-A484-89E9A85A2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1F7770-2F7D-46A8-B514-F37A8820C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3313F0-582D-411A-BB92-FE77F7C70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2B4EF4-8D32-4BFC-99F0-BDE48AB81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89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exicomfc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16121A-B549-47AF-AE27-363707B5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05A2B608-A61C-4D19-ACAE-9ACA97823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9206" y="3784224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1ra. REUNION BLOQUE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3" name="Picture 12" descr="LOGO EQUIPO ENTRANTE  2019.png">
            <a:extLst>
              <a:ext uri="{FF2B5EF4-FFF2-40B4-BE49-F238E27FC236}">
                <a16:creationId xmlns="" xmlns:a16="http://schemas.microsoft.com/office/drawing/2014/main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8500961" y="2319404"/>
            <a:ext cx="2584433" cy="2666382"/>
          </a:xfrm>
          <a:prstGeom prst="rect">
            <a:avLst/>
          </a:prstGeom>
        </p:spPr>
      </p:pic>
      <p:pic>
        <p:nvPicPr>
          <p:cNvPr id="14" name="Picture 13" descr="1logomfc.png">
            <a:extLst>
              <a:ext uri="{FF2B5EF4-FFF2-40B4-BE49-F238E27FC236}">
                <a16:creationId xmlns="" xmlns:a16="http://schemas.microsoft.com/office/drawing/2014/main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18" y="1848762"/>
            <a:ext cx="1903922" cy="3332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D216FE0-38E1-4593-B005-7983EC84EA70}"/>
              </a:ext>
            </a:extLst>
          </p:cNvPr>
          <p:cNvSpPr txBox="1"/>
          <p:nvPr/>
        </p:nvSpPr>
        <p:spPr>
          <a:xfrm>
            <a:off x="874427" y="6418872"/>
            <a:ext cx="1037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</a:t>
            </a:r>
            <a:r>
              <a:rPr lang="es-ES_tradnl" i="1" spc="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Dios</a:t>
            </a:r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, testimonio vivo de santidad"</a:t>
            </a:r>
            <a:endParaRPr lang="en-US" i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ED8FB6-5445-4986-9557-CC327502AA90}"/>
              </a:ext>
            </a:extLst>
          </p:cNvPr>
          <p:cNvSpPr txBox="1"/>
          <p:nvPr/>
        </p:nvSpPr>
        <p:spPr>
          <a:xfrm>
            <a:off x="8270543" y="116876"/>
            <a:ext cx="369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>
                <a:solidFill>
                  <a:schemeClr val="bg1"/>
                </a:solidFill>
                <a:latin typeface="Century Gothic"/>
                <a:cs typeface="Century Gothic"/>
              </a:rPr>
              <a:t>Equipo Coordinador </a:t>
            </a:r>
            <a:r>
              <a:rPr lang="es-ES_tradnl" sz="1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Nacional</a:t>
            </a:r>
          </a:p>
          <a:p>
            <a:pPr algn="r"/>
            <a:r>
              <a:rPr lang="es-ES_tradnl" sz="1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2019-2022</a:t>
            </a:r>
            <a:endParaRPr lang="en-US" sz="1600" i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47EE3DF-8D25-42E5-89C7-2483BDB144FA}"/>
              </a:ext>
            </a:extLst>
          </p:cNvPr>
          <p:cNvSpPr txBox="1"/>
          <p:nvPr/>
        </p:nvSpPr>
        <p:spPr>
          <a:xfrm>
            <a:off x="116426" y="320884"/>
            <a:ext cx="315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Movimiento</a:t>
            </a:r>
            <a:r>
              <a:rPr lang="es-ES_tradnl" sz="1600" b="1" dirty="0">
                <a:solidFill>
                  <a:schemeClr val="bg1"/>
                </a:solidFill>
                <a:latin typeface="Century Gothic"/>
                <a:cs typeface="Century Gothic"/>
              </a:rPr>
              <a:t> Familiar Cristiano</a:t>
            </a:r>
            <a:endParaRPr lang="en-US" sz="1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15496" y="945094"/>
            <a:ext cx="9144000" cy="2387600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PLAN DE TRABAJO</a:t>
            </a:r>
            <a:b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AREA IV </a:t>
            </a:r>
            <a:endParaRPr lang="es-MX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89042" y="45076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b="1" kern="1200" spc="-38" baseline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-38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Actividades Secretarios Diocesano de Área IV para cada línea de acción:</a:t>
            </a:r>
            <a:endParaRPr kumimoji="0" lang="es-MX" sz="3600" b="1" i="0" u="none" strike="noStrike" kern="1200" cap="none" spc="-38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2506" y="1316440"/>
            <a:ext cx="10694936" cy="47520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marR="0" lvl="0" indent="-68580" algn="just" defTabSz="685800" rtl="0" eaLnBrk="1" fontAlgn="auto" latinLnBrk="0" hangingPunct="1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 DE ACCIÓN No.1 (Obj.1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800" dirty="0" smtClean="0">
                <a:solidFill>
                  <a:schemeClr val="tx1"/>
                </a:solidFill>
                <a:latin typeface="Calibri"/>
              </a:rPr>
              <a:t>P</a:t>
            </a:r>
            <a:r>
              <a:rPr kumimoji="0" lang="es-MX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romover</a:t>
            </a:r>
            <a:r>
              <a:rPr kumimoji="0" lang="es-MX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el adecuado uso de las tecnologías como herramienta que favorezca el desarrollo humano y espiritual.</a:t>
            </a:r>
            <a:endParaRPr kumimoji="0" lang="es-MX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" marR="0" lvl="0" indent="-68580" algn="just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s-MX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ACTIVIDADES: </a:t>
            </a:r>
          </a:p>
          <a:p>
            <a:pPr marL="514350" marR="0" lvl="0" indent="-514350" algn="just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6"/>
              </a:buClr>
              <a:buSzPct val="100000"/>
              <a:buFont typeface="+mj-lt"/>
              <a:buAutoNum type="alphaLcParenR"/>
              <a:tabLst/>
              <a:defRPr/>
            </a:pPr>
            <a:r>
              <a:rPr lang="es-MX" sz="3000" dirty="0" smtClean="0">
                <a:solidFill>
                  <a:srgbClr val="000000"/>
                </a:solidFill>
                <a:latin typeface="Calibri"/>
              </a:rPr>
              <a:t>Realizar guías tutoriales que faciliten el uso de aplicaciones como Google calendar, Google drives, Google fotos, </a:t>
            </a:r>
            <a:r>
              <a:rPr lang="es-MX" sz="3000" dirty="0" err="1" smtClean="0">
                <a:solidFill>
                  <a:srgbClr val="000000"/>
                </a:solidFill>
                <a:latin typeface="Calibri"/>
              </a:rPr>
              <a:t>Dropbox</a:t>
            </a:r>
            <a:r>
              <a:rPr lang="es-MX" sz="3000" dirty="0" smtClean="0">
                <a:solidFill>
                  <a:srgbClr val="000000"/>
                </a:solidFill>
                <a:latin typeface="Calibri"/>
              </a:rPr>
              <a:t> para el manejo de tareas y actividades.</a:t>
            </a:r>
          </a:p>
          <a:p>
            <a:pPr marL="514350" marR="0" lvl="0" indent="-514350" algn="just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6"/>
              </a:buClr>
              <a:buSzPct val="100000"/>
              <a:buFont typeface="+mj-lt"/>
              <a:buAutoNum type="alphaLcParenR"/>
              <a:tabLst/>
              <a:defRPr/>
            </a:pPr>
            <a:r>
              <a:rPr lang="es-MX" sz="3000" dirty="0" smtClean="0">
                <a:solidFill>
                  <a:srgbClr val="000000"/>
                </a:solidFill>
                <a:latin typeface="Calibri"/>
              </a:rPr>
              <a:t>Continuar con la herramienta de</a:t>
            </a:r>
            <a:r>
              <a:rPr lang="es-MX" sz="3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MX" sz="3000" dirty="0" smtClean="0">
                <a:solidFill>
                  <a:srgbClr val="000000"/>
                </a:solidFill>
                <a:latin typeface="Calibri"/>
              </a:rPr>
              <a:t>capacitación en línea (Evangelización activa).</a:t>
            </a:r>
            <a:endParaRPr kumimoji="0" lang="es-MX" sz="3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" marR="0" lvl="0" indent="-6858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299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89042" y="72372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marR="0" lvl="0" indent="0" algn="ctr" defTabSz="685800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-38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chemeClr val="bg1"/>
                </a:solidFill>
              </a:rPr>
              <a:t>Actividades Secretarios Diocesano de Área IV para cada línea de acción: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97913" y="1269202"/>
            <a:ext cx="10643125" cy="47520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E48312"/>
              </a:buClr>
            </a:pPr>
            <a:r>
              <a:rPr lang="en-U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 DE ACCIÓN </a:t>
            </a:r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No.2 (Obj.2) </a:t>
            </a:r>
            <a:r>
              <a:rPr lang="es-MX" sz="2800" dirty="0">
                <a:solidFill>
                  <a:schemeClr val="tx1"/>
                </a:solidFill>
                <a:latin typeface="Calibri"/>
              </a:rPr>
              <a:t>Promover a través de los medios de comunicación al MFC para dar a conocer sus bondades y objetivos.</a:t>
            </a:r>
          </a:p>
          <a:p>
            <a:pPr algn="just">
              <a:lnSpc>
                <a:spcPct val="100000"/>
              </a:lnSpc>
              <a:buClr>
                <a:srgbClr val="E48312"/>
              </a:buClr>
              <a:defRPr/>
            </a:pPr>
            <a:r>
              <a:rPr lang="es-MX" sz="3300" dirty="0">
                <a:solidFill>
                  <a:srgbClr val="002060"/>
                </a:solidFill>
                <a:latin typeface="Calibri"/>
              </a:rPr>
              <a:t>ACTIVIDADES: 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Actualizar tríptico de MFC Nacional con datos que llamen mas la atención como total membresía que se tiene.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Buscar espacios en radio, tv donde se promocione al </a:t>
            </a:r>
            <a:r>
              <a:rPr lang="es-MX" sz="3000" dirty="0" err="1" smtClean="0">
                <a:solidFill>
                  <a:srgbClr val="000000"/>
                </a:solidFill>
              </a:rPr>
              <a:t>mfc</a:t>
            </a:r>
            <a:r>
              <a:rPr lang="es-MX" sz="3000" dirty="0" smtClean="0">
                <a:solidFill>
                  <a:srgbClr val="000000"/>
                </a:solidFill>
              </a:rPr>
              <a:t>, realizar </a:t>
            </a:r>
            <a:r>
              <a:rPr lang="es-MX" sz="3000" dirty="0" err="1" smtClean="0">
                <a:solidFill>
                  <a:srgbClr val="000000"/>
                </a:solidFill>
              </a:rPr>
              <a:t>posdcast</a:t>
            </a:r>
            <a:r>
              <a:rPr lang="es-MX" sz="3000" dirty="0" smtClean="0">
                <a:solidFill>
                  <a:srgbClr val="000000"/>
                </a:solidFill>
              </a:rPr>
              <a:t>.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Dar seguimiento a las paginas oficiales del MFC Nacional con comunicación actualizada y acorde al tiempo litúrgico.</a:t>
            </a:r>
          </a:p>
          <a:p>
            <a:pPr>
              <a:buClr>
                <a:srgbClr val="E48312"/>
              </a:buClr>
            </a:pPr>
            <a:endParaRPr lang="es-MX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52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48098" y="72372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b="1" kern="1200" spc="-38" baseline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3600" dirty="0">
                <a:solidFill>
                  <a:schemeClr val="bg1"/>
                </a:solidFill>
                <a:latin typeface="Calibri"/>
              </a:rPr>
              <a:t>Actividades Secretarios Diocesano de Área IV para cada línea de acción: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16026" y="1323794"/>
            <a:ext cx="10790472" cy="47520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E48312"/>
              </a:buClr>
            </a:pPr>
            <a:r>
              <a:rPr lang="en-US" sz="3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 DE ACCIÓN No.3 </a:t>
            </a:r>
            <a:r>
              <a:rPr lang="en-US" sz="3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(Obj.2)  </a:t>
            </a:r>
            <a:r>
              <a:rPr lang="es-MX" sz="2800" dirty="0" smtClean="0">
                <a:solidFill>
                  <a:schemeClr val="tx1"/>
                </a:solidFill>
              </a:rPr>
              <a:t>Asegurar que la BDW refleje la realidad de la Diócesis en cuanto a membresía, capacitaciones y momentos fuertes.</a:t>
            </a:r>
          </a:p>
          <a:p>
            <a:pPr algn="just">
              <a:buClr>
                <a:srgbClr val="E48312"/>
              </a:buClr>
              <a:defRPr/>
            </a:pPr>
            <a:r>
              <a:rPr lang="es-MX" sz="3600" dirty="0">
                <a:solidFill>
                  <a:srgbClr val="002060"/>
                </a:solidFill>
                <a:latin typeface="Calibri"/>
              </a:rPr>
              <a:t>ACTIVIDADES: 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Estar concientizando área IV sobre la importancia del registro de los eventos en la BDW a través de las cartas y </a:t>
            </a:r>
            <a:r>
              <a:rPr lang="es-MX" sz="3000" dirty="0" err="1" smtClean="0">
                <a:solidFill>
                  <a:srgbClr val="000000"/>
                </a:solidFill>
              </a:rPr>
              <a:t>whatsapp</a:t>
            </a:r>
            <a:r>
              <a:rPr lang="es-MX" sz="3000" dirty="0" smtClean="0">
                <a:solidFill>
                  <a:srgbClr val="000000"/>
                </a:solidFill>
              </a:rPr>
              <a:t>.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Se estará revisando por video conferencias avances de los eventos que refleja la BDW.</a:t>
            </a:r>
          </a:p>
          <a:p>
            <a:pPr>
              <a:buClr>
                <a:schemeClr val="accent6"/>
              </a:buClr>
            </a:pPr>
            <a:endParaRPr lang="es-MX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5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89042" y="45076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b="1" kern="1200" spc="-38" baseline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3600" dirty="0">
                <a:solidFill>
                  <a:schemeClr val="bg1"/>
                </a:solidFill>
                <a:latin typeface="Calibri"/>
              </a:rPr>
              <a:t>Actividades Secretarios Diocesano de Área IV para cada línea de acción: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02377" y="1446626"/>
            <a:ext cx="10711365" cy="47520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E48312"/>
              </a:buClr>
            </a:pPr>
            <a:r>
              <a:rPr lang="en-U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 DE ACCIÓN </a:t>
            </a:r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No.4 (Obj.2) </a:t>
            </a:r>
            <a:r>
              <a:rPr lang="es-MX" sz="2800" dirty="0" smtClean="0">
                <a:solidFill>
                  <a:schemeClr val="tx1"/>
                </a:solidFill>
              </a:rPr>
              <a:t>Promover el Servicio entre la membresía para asegurar su permanencia y fortalecer su vida espiritual mediante su apostolado.</a:t>
            </a:r>
          </a:p>
          <a:p>
            <a:pPr algn="just">
              <a:buClr>
                <a:srgbClr val="E48312"/>
              </a:buClr>
              <a:defRPr/>
            </a:pPr>
            <a:r>
              <a:rPr lang="es-MX" sz="3300" dirty="0">
                <a:solidFill>
                  <a:srgbClr val="002060"/>
                </a:solidFill>
                <a:latin typeface="Calibri"/>
              </a:rPr>
              <a:t>ACTIVIDADES: 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Compartir mejores practicas entre las diócesis sobre esquemas que utilizan para motivar al servicio. </a:t>
            </a:r>
            <a:r>
              <a:rPr lang="es-MX" sz="2400" dirty="0" smtClean="0">
                <a:solidFill>
                  <a:srgbClr val="0070C0"/>
                </a:solidFill>
              </a:rPr>
              <a:t>(Proyecto)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Actualizar el Seminario de Tercer nivel para que se pueda impartir a todos los niveles. </a:t>
            </a:r>
            <a:r>
              <a:rPr lang="es-MX" sz="2400" dirty="0" smtClean="0">
                <a:solidFill>
                  <a:srgbClr val="0070C0"/>
                </a:solidFill>
              </a:rPr>
              <a:t>( Proyecto )</a:t>
            </a:r>
          </a:p>
          <a:p>
            <a:pPr>
              <a:buClr>
                <a:schemeClr val="accent6"/>
              </a:buClr>
            </a:pPr>
            <a:endParaRPr lang="es-MX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9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3506" y="99668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b="1" kern="1200" spc="-38" baseline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3600" dirty="0">
                <a:solidFill>
                  <a:schemeClr val="bg1"/>
                </a:solidFill>
                <a:latin typeface="Calibri"/>
              </a:rPr>
              <a:t>Actividades Secretarios Diocesano de Área IV para cada línea de acción: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02634" y="1392034"/>
            <a:ext cx="10449272" cy="4752036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E48312"/>
              </a:buClr>
            </a:pPr>
            <a:r>
              <a:rPr lang="en-US" sz="33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 DE ACCIÓN No.5 </a:t>
            </a:r>
            <a:r>
              <a:rPr lang="en-US" sz="33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(Obj.2)  </a:t>
            </a:r>
            <a:r>
              <a:rPr lang="es-MX" sz="2800" dirty="0" smtClean="0">
                <a:solidFill>
                  <a:schemeClr val="tx1"/>
                </a:solidFill>
              </a:rPr>
              <a:t>Fomentar que en el MFC se haga vida el valor de la Unidad.</a:t>
            </a:r>
          </a:p>
          <a:p>
            <a:pPr algn="just">
              <a:lnSpc>
                <a:spcPct val="110000"/>
              </a:lnSpc>
              <a:buClr>
                <a:srgbClr val="E48312"/>
              </a:buClr>
              <a:defRPr/>
            </a:pPr>
            <a:r>
              <a:rPr lang="es-MX" sz="3900" dirty="0">
                <a:solidFill>
                  <a:srgbClr val="002060"/>
                </a:solidFill>
                <a:latin typeface="Calibri"/>
              </a:rPr>
              <a:t>ACTIVIDADES: 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Enviar Felicitación de cumpleaños y de aniversario a la membresía. </a:t>
            </a:r>
            <a:r>
              <a:rPr lang="es-MX" sz="3000" dirty="0">
                <a:solidFill>
                  <a:srgbClr val="000000"/>
                </a:solidFill>
              </a:rPr>
              <a:t> </a:t>
            </a:r>
            <a:r>
              <a:rPr lang="es-MX" sz="2900" b="0" dirty="0" smtClean="0">
                <a:solidFill>
                  <a:srgbClr val="0070C0"/>
                </a:solidFill>
              </a:rPr>
              <a:t>(Revisar con BDW si no puede programarse enviar felicitación automática a los cumpleañeros) 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Aprovechar todos los eventos que se tengan en las diócesis para compartir siempre un mensaje de unidad.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Elaborar Reconocimientos para agradecer  por los años de servicio en eventos que realiza la diócesis.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Generar alguna revista o folletos donde se recopilen ideas extraordinarias que se tienen como testimonio en las diócesis. </a:t>
            </a:r>
            <a:r>
              <a:rPr lang="es-MX" sz="2600" dirty="0" smtClean="0">
                <a:solidFill>
                  <a:srgbClr val="0070C0"/>
                </a:solidFill>
              </a:rPr>
              <a:t>(Proyecto)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Actualizar cartas descriptivas de las diferentes reuniones generales integrándoles dinámicas de integración.</a:t>
            </a:r>
          </a:p>
          <a:p>
            <a:pPr>
              <a:buClr>
                <a:srgbClr val="E48312"/>
              </a:buClr>
            </a:pPr>
            <a:endParaRPr lang="es-MX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52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72945" y="1088164"/>
            <a:ext cx="10754446" cy="5369169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E48312"/>
              </a:buClr>
            </a:pPr>
            <a:r>
              <a:rPr lang="en-US" sz="9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 DE ACCIÓN </a:t>
            </a:r>
            <a:r>
              <a:rPr lang="en-US" sz="9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No.6 (Obj.2) </a:t>
            </a:r>
            <a:r>
              <a:rPr lang="es-MX" sz="9600" dirty="0" smtClean="0">
                <a:solidFill>
                  <a:schemeClr val="tx1"/>
                </a:solidFill>
              </a:rPr>
              <a:t>Promover canales de comunicación efectivos entre los miembros del MFC.</a:t>
            </a:r>
            <a:endParaRPr lang="es-MX" sz="7400" dirty="0" smtClean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buClr>
                <a:srgbClr val="E48312"/>
              </a:buClr>
              <a:defRPr/>
            </a:pPr>
            <a:r>
              <a:rPr lang="es-MX" sz="8600" dirty="0">
                <a:solidFill>
                  <a:srgbClr val="002060"/>
                </a:solidFill>
                <a:latin typeface="Calibri"/>
              </a:rPr>
              <a:t>ACTIVIDADES: </a:t>
            </a:r>
          </a:p>
          <a:p>
            <a:pPr marL="514350" indent="-514350" algn="just">
              <a:buClr>
                <a:srgbClr val="E48312"/>
              </a:buClr>
              <a:buFont typeface="+mj-lt"/>
              <a:buAutoNum type="alphaLcParenR"/>
            </a:pPr>
            <a:endParaRPr lang="es-MX" sz="3700" dirty="0" smtClean="0">
              <a:solidFill>
                <a:srgbClr val="000000"/>
              </a:solidFill>
            </a:endParaRP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8000" dirty="0" smtClean="0">
                <a:solidFill>
                  <a:srgbClr val="000000"/>
                </a:solidFill>
              </a:rPr>
              <a:t>Utilizar los grupos de </a:t>
            </a:r>
            <a:r>
              <a:rPr lang="es-MX" sz="8000" dirty="0" err="1" smtClean="0">
                <a:solidFill>
                  <a:srgbClr val="000000"/>
                </a:solidFill>
              </a:rPr>
              <a:t>whatsapp</a:t>
            </a:r>
            <a:r>
              <a:rPr lang="es-MX" sz="8000" dirty="0" smtClean="0">
                <a:solidFill>
                  <a:srgbClr val="000000"/>
                </a:solidFill>
              </a:rPr>
              <a:t> de una manera efectiva, especificando reglas de uso y sean moderados por área IV.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8000" dirty="0" smtClean="0">
                <a:solidFill>
                  <a:srgbClr val="000000"/>
                </a:solidFill>
              </a:rPr>
              <a:t>Promover la página web Nacional como medio oficial para revisar información y/o material actualizado que se debe utilizar. </a:t>
            </a:r>
            <a:r>
              <a:rPr lang="es-MX" sz="7200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es-MX" sz="7200" dirty="0" smtClean="0">
                <a:solidFill>
                  <a:srgbClr val="FF0000"/>
                </a:solidFill>
                <a:hlinkClick r:id="rId3"/>
              </a:rPr>
              <a:t>mexicomfc.com</a:t>
            </a:r>
            <a:r>
              <a:rPr lang="es-MX" sz="7200" dirty="0" smtClean="0">
                <a:solidFill>
                  <a:srgbClr val="FF0000"/>
                </a:solidFill>
              </a:rPr>
              <a:t>   </a:t>
            </a:r>
            <a:endParaRPr lang="es-MX" sz="17600" dirty="0" smtClean="0">
              <a:solidFill>
                <a:srgbClr val="FF0000"/>
              </a:solidFill>
            </a:endParaRP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8000" dirty="0" smtClean="0">
                <a:solidFill>
                  <a:srgbClr val="000000"/>
                </a:solidFill>
              </a:rPr>
              <a:t>Dar seguimiento a la actualización del boletín de la Diócesis para mantener comunicación de interés y actualizarlo en los tiempos definidos.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8000" dirty="0" smtClean="0">
                <a:solidFill>
                  <a:srgbClr val="000000"/>
                </a:solidFill>
              </a:rPr>
              <a:t>Capacitar en la herramienta de video llamada ZOOM para dar seguimiento a actividades y tareas a las áreas IV.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8000" dirty="0" smtClean="0">
                <a:solidFill>
                  <a:srgbClr val="000000"/>
                </a:solidFill>
              </a:rPr>
              <a:t>Asegurar lectura de cartas mensuales por parte del ECD y así mantener una comunicación estrecha con el ECN.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8000" dirty="0" smtClean="0">
                <a:solidFill>
                  <a:srgbClr val="000000"/>
                </a:solidFill>
              </a:rPr>
              <a:t>Asegurar la captura de actas de las reuniones en la BDW a mas tardar 6 días  después de la reunión.   </a:t>
            </a:r>
            <a:r>
              <a:rPr lang="es-MX" sz="8000" dirty="0" smtClean="0">
                <a:solidFill>
                  <a:srgbClr val="0070C0"/>
                </a:solidFill>
              </a:rPr>
              <a:t>(se va a revisar a detalle  las formas de llenar las actas para que sean mas efectivas </a:t>
            </a:r>
            <a:r>
              <a:rPr lang="es-MX" sz="6400" dirty="0" smtClean="0">
                <a:solidFill>
                  <a:srgbClr val="0070C0"/>
                </a:solidFill>
              </a:rPr>
              <a:t>)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endParaRPr lang="es-MX" sz="6400" dirty="0" smtClean="0">
              <a:solidFill>
                <a:srgbClr val="000000"/>
              </a:solidFill>
            </a:endParaRPr>
          </a:p>
          <a:p>
            <a:pPr>
              <a:buClr>
                <a:schemeClr val="accent6"/>
              </a:buClr>
            </a:pPr>
            <a:endParaRPr lang="es-MX" sz="5600" dirty="0">
              <a:solidFill>
                <a:srgbClr val="FF33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25629" y="83403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marR="0" lvl="0" indent="0" algn="ctr" defTabSz="685800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-38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chemeClr val="bg1"/>
                </a:solidFill>
              </a:rPr>
              <a:t>Actividades Secretarios Diocesano de Área IV para cada línea de acción:</a:t>
            </a:r>
          </a:p>
        </p:txBody>
      </p:sp>
    </p:spTree>
    <p:extLst>
      <p:ext uri="{BB962C8B-B14F-4D97-AF65-F5344CB8AC3E}">
        <p14:creationId xmlns:p14="http://schemas.microsoft.com/office/powerpoint/2010/main" val="3400951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20489" y="1269202"/>
            <a:ext cx="10806901" cy="475203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E48312"/>
              </a:buClr>
            </a:pPr>
            <a:r>
              <a:rPr lang="en-U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 DE ACCIÓN </a:t>
            </a:r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No.7 (Obj.3,)  </a:t>
            </a:r>
            <a:r>
              <a:rPr lang="es-MX" sz="2800" dirty="0" smtClean="0">
                <a:solidFill>
                  <a:srgbClr val="BD582C">
                    <a:lumMod val="50000"/>
                  </a:srgbClr>
                </a:solidFill>
              </a:rPr>
              <a:t>Revisar y actualizar los cursos, talleres y seminarios de capacitación para que estén acordes a los tiempos modernos.</a:t>
            </a:r>
          </a:p>
          <a:p>
            <a:pPr algn="just">
              <a:lnSpc>
                <a:spcPct val="100000"/>
              </a:lnSpc>
              <a:buClr>
                <a:srgbClr val="E48312"/>
              </a:buClr>
              <a:defRPr/>
            </a:pPr>
            <a:r>
              <a:rPr lang="es-MX" sz="3300" dirty="0">
                <a:solidFill>
                  <a:srgbClr val="002060"/>
                </a:solidFill>
                <a:latin typeface="Calibri"/>
              </a:rPr>
              <a:t>ACTIVIDADES: 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Revisar y actualizar las presentaciones y cartas descriptivas de las capacitaciones básicas integrando mas videos y dinámicas. </a:t>
            </a:r>
            <a:r>
              <a:rPr lang="es-MX" sz="2800" dirty="0" smtClean="0">
                <a:solidFill>
                  <a:srgbClr val="0070C0"/>
                </a:solidFill>
              </a:rPr>
              <a:t>(Proyecto)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Contar con Equipo de Capacitación en cada diócesis,  Sector y aseguren que la capacitación se de en base </a:t>
            </a:r>
            <a:r>
              <a:rPr lang="es-MX" sz="3000" dirty="0" smtClean="0">
                <a:solidFill>
                  <a:srgbClr val="000000"/>
                </a:solidFill>
              </a:rPr>
              <a:t>a la </a:t>
            </a:r>
            <a:r>
              <a:rPr lang="es-MX" sz="3000" dirty="0" smtClean="0">
                <a:solidFill>
                  <a:srgbClr val="000000"/>
                </a:solidFill>
              </a:rPr>
              <a:t>carta descriptiva del curso.</a:t>
            </a:r>
          </a:p>
          <a:p>
            <a:pPr>
              <a:buClr>
                <a:srgbClr val="E48312"/>
              </a:buClr>
            </a:pPr>
            <a:endParaRPr lang="es-MX" sz="2400" dirty="0">
              <a:solidFill>
                <a:srgbClr val="FF33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25629" y="95126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marR="0" lvl="0" indent="0" algn="ctr" defTabSz="685800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-38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chemeClr val="bg1"/>
                </a:solidFill>
              </a:rPr>
              <a:t>Actividades Secretarios Diocesano de Área IV para cada línea de acción:</a:t>
            </a:r>
          </a:p>
        </p:txBody>
      </p:sp>
    </p:spTree>
    <p:extLst>
      <p:ext uri="{BB962C8B-B14F-4D97-AF65-F5344CB8AC3E}">
        <p14:creationId xmlns:p14="http://schemas.microsoft.com/office/powerpoint/2010/main" val="3400951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47785" y="1200962"/>
            <a:ext cx="10779605" cy="4752036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E48312"/>
              </a:buClr>
            </a:pPr>
            <a:r>
              <a:rPr lang="en-U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 DE ACCIÓN No.8 </a:t>
            </a:r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(Obj.3)   </a:t>
            </a:r>
            <a:r>
              <a:rPr lang="es-MX" sz="2800" dirty="0" smtClean="0">
                <a:solidFill>
                  <a:srgbClr val="BD582C">
                    <a:lumMod val="50000"/>
                  </a:srgbClr>
                </a:solidFill>
              </a:rPr>
              <a:t>Fortalecer y actualizar los materiales de capacitación a  través de videos y dinámicas.</a:t>
            </a:r>
          </a:p>
          <a:p>
            <a:pPr algn="just">
              <a:lnSpc>
                <a:spcPct val="120000"/>
              </a:lnSpc>
              <a:buClr>
                <a:srgbClr val="E48312"/>
              </a:buClr>
              <a:defRPr/>
            </a:pPr>
            <a:r>
              <a:rPr lang="es-MX" sz="3300" dirty="0">
                <a:solidFill>
                  <a:srgbClr val="002060"/>
                </a:solidFill>
                <a:latin typeface="Calibri"/>
              </a:rPr>
              <a:t>ACTIVIDADES: 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Crear un portafolios con dinámicas creativas con sus cartas descriptivas que ayuden a mejorar actitudes y habilidades del servidor. </a:t>
            </a:r>
            <a:r>
              <a:rPr lang="es-MX" sz="3000" dirty="0" smtClean="0">
                <a:solidFill>
                  <a:srgbClr val="0070C0"/>
                </a:solidFill>
              </a:rPr>
              <a:t>Proyecto</a:t>
            </a:r>
            <a:r>
              <a:rPr lang="es-MX" sz="2200" dirty="0" smtClean="0">
                <a:solidFill>
                  <a:srgbClr val="0070C0"/>
                </a:solidFill>
              </a:rPr>
              <a:t> a trabajar con las diócesis (Todas las diócesis participaran compartiendo dinámicas)</a:t>
            </a:r>
            <a:endParaRPr lang="es-MX" sz="3000" dirty="0" smtClean="0">
              <a:solidFill>
                <a:srgbClr val="0070C0"/>
              </a:solidFill>
            </a:endParaRP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Realizar una liga donde todas las áreas IV tengan acceso y ahí tener los materiales más actualizados que deben utilizar a nivel nacional.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Actualizar seminario de Tercer nivel para jóvenes. </a:t>
            </a:r>
            <a:r>
              <a:rPr lang="es-MX" sz="3000" dirty="0" smtClean="0">
                <a:solidFill>
                  <a:srgbClr val="0070C0"/>
                </a:solidFill>
              </a:rPr>
              <a:t>(Proyecto)</a:t>
            </a:r>
          </a:p>
          <a:p>
            <a:pPr>
              <a:buClr>
                <a:schemeClr val="accent6"/>
              </a:buClr>
            </a:pPr>
            <a:endParaRPr lang="es-MX" sz="2400" dirty="0">
              <a:solidFill>
                <a:srgbClr val="FF33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25629" y="40534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marR="0" lvl="0" indent="0" algn="ctr" defTabSz="685800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-38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chemeClr val="bg1"/>
                </a:solidFill>
              </a:rPr>
              <a:t>Actividades Secretarios Diocesano de Área IV para cada línea de acción:</a:t>
            </a:r>
          </a:p>
        </p:txBody>
      </p:sp>
    </p:spTree>
    <p:extLst>
      <p:ext uri="{BB962C8B-B14F-4D97-AF65-F5344CB8AC3E}">
        <p14:creationId xmlns:p14="http://schemas.microsoft.com/office/powerpoint/2010/main" val="1835502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79545" y="1187314"/>
            <a:ext cx="10957027" cy="4752036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E48312"/>
              </a:buClr>
            </a:pPr>
            <a:r>
              <a:rPr lang="en-US" sz="4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 DE ACCIÓN </a:t>
            </a:r>
            <a:r>
              <a:rPr lang="en-US" sz="4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No.9 (Obj.3)  </a:t>
            </a:r>
            <a:r>
              <a:rPr lang="es-MX" sz="2800" dirty="0" smtClean="0">
                <a:solidFill>
                  <a:srgbClr val="BD582C">
                    <a:lumMod val="50000"/>
                  </a:srgbClr>
                </a:solidFill>
              </a:rPr>
              <a:t>Motivar la correcta planeación, preparación y ejecución de las capacitaciones, para fortalecer el crecimiento humano y espiritual de la membresía.</a:t>
            </a:r>
          </a:p>
          <a:p>
            <a:pPr algn="just">
              <a:lnSpc>
                <a:spcPct val="140000"/>
              </a:lnSpc>
              <a:buClr>
                <a:srgbClr val="E48312"/>
              </a:buClr>
              <a:defRPr/>
            </a:pPr>
            <a:r>
              <a:rPr lang="es-MX" sz="4700" dirty="0">
                <a:solidFill>
                  <a:srgbClr val="002060"/>
                </a:solidFill>
                <a:latin typeface="Calibri"/>
              </a:rPr>
              <a:t>ACTIVIDADES: 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Integrar al calendario trianual los momentos en que deben impartirse las capacitaciones.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Especificar una tabla donde se especifique el objetivo, el tiempo y a quienes debe ir dirigida cada capacitación del MFC.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Motivar para que todas las diócesis cuenten con Equipo de Capacitación que cumpla con un perfil para transmitir la capacitación de una manera adecuada. (Elaborar lista de perfil para capacitadores)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Actualizar taller de capacitación para capacitadores integrándole algunas técnicas de formación de instructores. </a:t>
            </a:r>
            <a:r>
              <a:rPr lang="es-MX" sz="3200" dirty="0" smtClean="0">
                <a:solidFill>
                  <a:srgbClr val="0070C0"/>
                </a:solidFill>
              </a:rPr>
              <a:t>(Proyecto)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Diseñar material para algunos cursos: 1. Actitud positiva y como eliminar actitudes negativas, 2. Taller de Liderazgo que incluya voluntad, fortaleza y disciplina. </a:t>
            </a:r>
            <a:r>
              <a:rPr lang="es-MX" sz="3200" dirty="0" smtClean="0">
                <a:solidFill>
                  <a:srgbClr val="0070C0"/>
                </a:solidFill>
              </a:rPr>
              <a:t>(Proyecto)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25629" y="108774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marR="0" lvl="0" indent="0" algn="ctr" defTabSz="685800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-38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chemeClr val="bg1"/>
                </a:solidFill>
              </a:rPr>
              <a:t>Actividades Secretarios Diocesano de Área IV para cada línea de acción:</a:t>
            </a:r>
          </a:p>
        </p:txBody>
      </p:sp>
    </p:spTree>
    <p:extLst>
      <p:ext uri="{BB962C8B-B14F-4D97-AF65-F5344CB8AC3E}">
        <p14:creationId xmlns:p14="http://schemas.microsoft.com/office/powerpoint/2010/main" val="2954860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75081" y="1214610"/>
            <a:ext cx="10875139" cy="4752036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E48312"/>
              </a:buClr>
            </a:pPr>
            <a:r>
              <a:rPr lang="en-US" sz="3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 DE ACCIÓN </a:t>
            </a:r>
            <a:r>
              <a:rPr lang="en-US" sz="3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No.10 (Obj.3)  </a:t>
            </a:r>
            <a:r>
              <a:rPr lang="es-MX" sz="2800" dirty="0" smtClean="0">
                <a:solidFill>
                  <a:srgbClr val="BD582C">
                    <a:lumMod val="50000"/>
                  </a:srgbClr>
                </a:solidFill>
              </a:rPr>
              <a:t>Promover en la membresía la lectura y comprensión de los manuales y materiales de estudio propuestos por MFC.</a:t>
            </a:r>
          </a:p>
          <a:p>
            <a:pPr algn="just">
              <a:lnSpc>
                <a:spcPct val="130000"/>
              </a:lnSpc>
              <a:buClr>
                <a:srgbClr val="E48312"/>
              </a:buClr>
              <a:defRPr/>
            </a:pPr>
            <a:r>
              <a:rPr lang="es-MX" sz="3600" dirty="0">
                <a:solidFill>
                  <a:srgbClr val="002060"/>
                </a:solidFill>
                <a:latin typeface="Calibri"/>
              </a:rPr>
              <a:t>ACTIVIDADES: 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Crear una guía practica para asegurar la comprensión del manual de identidad y ordenamientos. </a:t>
            </a:r>
            <a:r>
              <a:rPr lang="es-MX" sz="2600" dirty="0" smtClean="0">
                <a:solidFill>
                  <a:srgbClr val="0070C0"/>
                </a:solidFill>
              </a:rPr>
              <a:t>(Proyecto)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Generar cápsulas informativas sobre el manual de identidad y ordenamientos y compartirlos en los medios de comunicación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Recordarles a las áreas IV que promuevan en toda la membresía la compra del </a:t>
            </a:r>
            <a:r>
              <a:rPr lang="es-MX" sz="3000" dirty="0" smtClean="0">
                <a:solidFill>
                  <a:srgbClr val="000000"/>
                </a:solidFill>
              </a:rPr>
              <a:t>Manual </a:t>
            </a:r>
            <a:r>
              <a:rPr lang="es-MX" sz="3000" dirty="0" smtClean="0">
                <a:solidFill>
                  <a:srgbClr val="000000"/>
                </a:solidFill>
              </a:rPr>
              <a:t>de </a:t>
            </a:r>
            <a:r>
              <a:rPr lang="es-MX" sz="3000" dirty="0" smtClean="0">
                <a:solidFill>
                  <a:srgbClr val="000000"/>
                </a:solidFill>
              </a:rPr>
              <a:t>Identidad </a:t>
            </a:r>
            <a:r>
              <a:rPr lang="es-MX" sz="3000" dirty="0" smtClean="0">
                <a:solidFill>
                  <a:srgbClr val="000000"/>
                </a:solidFill>
              </a:rPr>
              <a:t>y </a:t>
            </a:r>
            <a:r>
              <a:rPr lang="es-MX" sz="3000" dirty="0" smtClean="0">
                <a:solidFill>
                  <a:srgbClr val="000000"/>
                </a:solidFill>
              </a:rPr>
              <a:t>Ordenamientos</a:t>
            </a:r>
            <a:r>
              <a:rPr lang="es-MX" sz="30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48461" y="67830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marR="0" lvl="0" indent="0" algn="ctr" defTabSz="685800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-38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chemeClr val="bg1"/>
                </a:solidFill>
              </a:rPr>
              <a:t>Actividades Secretarios Diocesano de Área IV para cada línea de acción:</a:t>
            </a:r>
          </a:p>
        </p:txBody>
      </p:sp>
    </p:spTree>
    <p:extLst>
      <p:ext uri="{BB962C8B-B14F-4D97-AF65-F5344CB8AC3E}">
        <p14:creationId xmlns:p14="http://schemas.microsoft.com/office/powerpoint/2010/main" val="316774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735001" y="221670"/>
            <a:ext cx="7364334" cy="610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DE TRABAJO DEL ECN 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42" y="1661048"/>
            <a:ext cx="7139354" cy="4030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967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88730" y="1337442"/>
            <a:ext cx="11243628" cy="47520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E48312"/>
              </a:buClr>
            </a:pPr>
            <a:r>
              <a:rPr lang="en-U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 DE ACCIÓN No.11  </a:t>
            </a:r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(Obj.3)   </a:t>
            </a:r>
            <a:r>
              <a:rPr lang="es-MX" sz="2800" dirty="0" smtClean="0">
                <a:solidFill>
                  <a:srgbClr val="BD582C">
                    <a:lumMod val="50000"/>
                  </a:srgbClr>
                </a:solidFill>
              </a:rPr>
              <a:t>Promover el uso y actualización constante de la BDW que permita el adecuado monitoreo de capacitación de los servidores.</a:t>
            </a:r>
          </a:p>
          <a:p>
            <a:pPr algn="just">
              <a:lnSpc>
                <a:spcPct val="120000"/>
              </a:lnSpc>
              <a:buClr>
                <a:srgbClr val="E48312"/>
              </a:buClr>
              <a:defRPr/>
            </a:pPr>
            <a:r>
              <a:rPr lang="es-MX" sz="3300" dirty="0">
                <a:solidFill>
                  <a:srgbClr val="002060"/>
                </a:solidFill>
                <a:latin typeface="Calibri"/>
              </a:rPr>
              <a:t>ACTIVIDADES: 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Integrar en cartas mensuales el recordatorio de actualizar BDW.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Calendarizar video llamadas por zoom con áreas IV donde revisemos avances de registro de eventos en BDW.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25629" y="67830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marR="0" lvl="0" indent="0" algn="ctr" defTabSz="685800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-38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chemeClr val="bg1"/>
                </a:solidFill>
              </a:rPr>
              <a:t>Actividades Secretarios Diocesano de Área IV para cada línea de acción:</a:t>
            </a:r>
          </a:p>
        </p:txBody>
      </p:sp>
    </p:spTree>
    <p:extLst>
      <p:ext uri="{BB962C8B-B14F-4D97-AF65-F5344CB8AC3E}">
        <p14:creationId xmlns:p14="http://schemas.microsoft.com/office/powerpoint/2010/main" val="2203042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329673" y="1351090"/>
            <a:ext cx="10711365" cy="47520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E48312"/>
              </a:buClr>
            </a:pPr>
            <a:r>
              <a:rPr lang="en-U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 DE ACCIÓN </a:t>
            </a:r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No.12 (Obj.3)  </a:t>
            </a:r>
            <a:r>
              <a:rPr lang="es-MX" sz="2800" dirty="0" smtClean="0">
                <a:solidFill>
                  <a:srgbClr val="BD582C">
                    <a:lumMod val="50000"/>
                  </a:srgbClr>
                </a:solidFill>
              </a:rPr>
              <a:t>Promover el uso de los videos tutoriales como primer paso de una capacitación constante del sistema de BDW.</a:t>
            </a:r>
          </a:p>
          <a:p>
            <a:pPr algn="just">
              <a:lnSpc>
                <a:spcPct val="130000"/>
              </a:lnSpc>
              <a:buClr>
                <a:srgbClr val="E48312"/>
              </a:buClr>
              <a:defRPr/>
            </a:pPr>
            <a:r>
              <a:rPr lang="es-MX" sz="3300" dirty="0">
                <a:solidFill>
                  <a:srgbClr val="002060"/>
                </a:solidFill>
                <a:latin typeface="Calibri"/>
              </a:rPr>
              <a:t>ACTIVIDADES: 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Realizar una serie de preguntas sobre la BDW de conceptos básicos tipo examen para asegurar que </a:t>
            </a:r>
            <a:r>
              <a:rPr lang="es-MX" sz="3000" dirty="0" err="1" smtClean="0">
                <a:solidFill>
                  <a:srgbClr val="000000"/>
                </a:solidFill>
              </a:rPr>
              <a:t>accesan</a:t>
            </a:r>
            <a:r>
              <a:rPr lang="es-MX" sz="3000" dirty="0" smtClean="0">
                <a:solidFill>
                  <a:srgbClr val="000000"/>
                </a:solidFill>
              </a:rPr>
              <a:t> a la BDW.</a:t>
            </a:r>
          </a:p>
          <a:p>
            <a:pPr marL="514350" indent="-514350" algn="just">
              <a:buClr>
                <a:schemeClr val="accent6"/>
              </a:buClr>
              <a:buFont typeface="+mj-lt"/>
              <a:buAutoNum type="alphaLcParenR"/>
            </a:pPr>
            <a:r>
              <a:rPr lang="es-MX" sz="3000" dirty="0" smtClean="0">
                <a:solidFill>
                  <a:srgbClr val="000000"/>
                </a:solidFill>
              </a:rPr>
              <a:t>Calendarizar una capacitación con áreas IV y Equipos de capacitación para asegurar que todos tenemos el mismo conocimiento sobre la BDW.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25629" y="54182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marR="0" lvl="0" indent="0" algn="ctr" defTabSz="685800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-38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chemeClr val="bg1"/>
                </a:solidFill>
              </a:rPr>
              <a:t>Actividades Secretarios Diocesano de Área IV para cada línea de acción:</a:t>
            </a:r>
          </a:p>
        </p:txBody>
      </p:sp>
    </p:spTree>
    <p:extLst>
      <p:ext uri="{BB962C8B-B14F-4D97-AF65-F5344CB8AC3E}">
        <p14:creationId xmlns:p14="http://schemas.microsoft.com/office/powerpoint/2010/main" val="3167748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769628"/>
            <a:ext cx="6718300" cy="39195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138466" y="28330"/>
            <a:ext cx="549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Muchas Gracias!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04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097280" y="1491794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b="1" kern="1200" spc="-38" baseline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-38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definición del Plan de Trabajo del ECN, está basada en tres</a:t>
            </a:r>
            <a:r>
              <a:rPr kumimoji="0" lang="es-MX" sz="2800" b="1" i="0" u="none" strike="noStrike" kern="1200" cap="none" spc="-38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s-MX" sz="2800" b="1" i="0" u="none" strike="noStrike" kern="1200" cap="none" spc="-38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grandes objetivos  que se describen a continuación: </a:t>
            </a:r>
            <a:r>
              <a:rPr kumimoji="0" lang="es-MX" sz="2800" b="1" i="0" u="none" strike="noStrike" kern="1200" cap="none" spc="-38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kumimoji="0" lang="es-MX" sz="2800" b="1" i="0" u="none" strike="noStrike" kern="1200" cap="none" spc="-38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kumimoji="0" lang="es-MX" sz="2800" b="1" i="0" u="none" strike="noStrike" kern="1200" cap="none" spc="-38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172302" y="3112823"/>
            <a:ext cx="104687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/>
              <a:t>1.- Promover la renovación interior en cada miembro del MFC. </a:t>
            </a:r>
          </a:p>
          <a:p>
            <a:r>
              <a:rPr lang="es-MX" sz="2800" b="1" dirty="0" smtClean="0"/>
              <a:t>2.- Impulsar el incremento de membresía.</a:t>
            </a:r>
          </a:p>
          <a:p>
            <a:r>
              <a:rPr lang="es-MX" sz="2800" b="1" dirty="0" smtClean="0"/>
              <a:t>3.- Fortalecer la capacitación integral de los servidores.</a:t>
            </a:r>
            <a:endParaRPr lang="es-MX" sz="2800" b="1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2735001" y="221670"/>
            <a:ext cx="7364334" cy="610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DE TRABAJO DEL ECN 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30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3590" y="1441938"/>
            <a:ext cx="107924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I: </a:t>
            </a:r>
            <a:r>
              <a:rPr lang="es-MX" sz="2800" b="1" dirty="0" smtClean="0">
                <a:solidFill>
                  <a:srgbClr val="002060"/>
                </a:solidFill>
              </a:rPr>
              <a:t>Promover la renovación interior en cada miembro del MFC.</a:t>
            </a:r>
          </a:p>
          <a:p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Estrategias:</a:t>
            </a:r>
          </a:p>
          <a:p>
            <a:endParaRPr lang="es-MX" dirty="0"/>
          </a:p>
          <a:p>
            <a:r>
              <a:rPr lang="es-MX" sz="2800" dirty="0" smtClean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es-MX" sz="2800" dirty="0" smtClean="0"/>
              <a:t>Promover la vivencia correcta del CBF.</a:t>
            </a:r>
          </a:p>
          <a:p>
            <a:r>
              <a:rPr lang="es-MX" sz="28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s-MX" sz="28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s-MX" sz="2800" dirty="0" smtClean="0"/>
              <a:t>Fortalecer el buen desarrollo de la reunión del equipo zonal. </a:t>
            </a:r>
          </a:p>
          <a:p>
            <a:r>
              <a:rPr lang="es-MX" sz="2800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es-MX" sz="2800" dirty="0" smtClean="0"/>
              <a:t>Motivar la realización efectiva de las acciones sugeridas. </a:t>
            </a:r>
          </a:p>
          <a:p>
            <a:r>
              <a:rPr lang="es-MX" sz="2800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es-MX" sz="2800" dirty="0" smtClean="0"/>
              <a:t>Promover la correcta vivencia de los Momentos Fuertes. </a:t>
            </a:r>
          </a:p>
          <a:p>
            <a:r>
              <a:rPr lang="es-MX" sz="2800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es-MX" sz="2800" dirty="0" smtClean="0"/>
              <a:t>Fortalecer la vivencia de las seis exigencias básicas en todo </a:t>
            </a:r>
          </a:p>
          <a:p>
            <a:r>
              <a:rPr lang="es-MX" sz="2800" dirty="0"/>
              <a:t> </a:t>
            </a:r>
            <a:r>
              <a:rPr lang="es-MX" sz="2800" dirty="0" smtClean="0"/>
              <a:t>   </a:t>
            </a:r>
            <a:r>
              <a:rPr lang="es-MX" sz="2800" dirty="0" err="1" smtClean="0"/>
              <a:t>emefecista</a:t>
            </a:r>
            <a:r>
              <a:rPr lang="es-MX" sz="2800" dirty="0" smtClean="0"/>
              <a:t>. </a:t>
            </a:r>
          </a:p>
          <a:p>
            <a:r>
              <a:rPr lang="es-MX" sz="2800" dirty="0" smtClean="0">
                <a:solidFill>
                  <a:schemeClr val="accent6">
                    <a:lumMod val="75000"/>
                  </a:schemeClr>
                </a:solidFill>
              </a:rPr>
              <a:t>6. </a:t>
            </a:r>
            <a:r>
              <a:rPr lang="es-MX" sz="2800" dirty="0" smtClean="0"/>
              <a:t>Fortalecer la vida espiritual de la membresía.</a:t>
            </a:r>
            <a:endParaRPr lang="es-MX" sz="28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735001" y="221670"/>
            <a:ext cx="7364334" cy="610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DE TRABAJO DEL ECN 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95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82368" y="1336430"/>
            <a:ext cx="94851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II:  </a:t>
            </a:r>
            <a:r>
              <a:rPr lang="es-MX" sz="2800" b="1" dirty="0" smtClean="0">
                <a:solidFill>
                  <a:srgbClr val="002060"/>
                </a:solidFill>
              </a:rPr>
              <a:t>Impulsar el incremento de la membresía</a:t>
            </a:r>
            <a:r>
              <a:rPr lang="es-MX" sz="2800" b="1" dirty="0">
                <a:solidFill>
                  <a:srgbClr val="002060"/>
                </a:solidFill>
              </a:rPr>
              <a:t>. </a:t>
            </a:r>
            <a:endParaRPr lang="es-MX" sz="2800" b="1" dirty="0" smtClean="0"/>
          </a:p>
          <a:p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Estrategias</a:t>
            </a:r>
            <a:r>
              <a:rPr lang="es-MX" sz="28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endParaRPr lang="es-MX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s-MX" sz="2800" b="1" dirty="0">
              <a:solidFill>
                <a:srgbClr val="002060"/>
              </a:solidFill>
            </a:endParaRPr>
          </a:p>
          <a:p>
            <a:r>
              <a:rPr lang="es-MX" sz="2800" dirty="0" smtClean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es-MX" sz="2800" dirty="0" smtClean="0"/>
              <a:t>Promover la vivencia en tiempo y forma de la preinscripción.</a:t>
            </a:r>
          </a:p>
          <a:p>
            <a:r>
              <a:rPr lang="es-MX" sz="2800" dirty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es-MX" sz="2800" dirty="0" smtClean="0"/>
              <a:t>Asegurar la efectiva capacitación de los promotores .</a:t>
            </a:r>
          </a:p>
          <a:p>
            <a:r>
              <a:rPr lang="es-MX" sz="2800" dirty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es-MX" sz="2800" dirty="0" smtClean="0"/>
              <a:t>Promover el mejoramiento de las estrategias de pesca. </a:t>
            </a:r>
          </a:p>
          <a:p>
            <a:r>
              <a:rPr lang="es-MX" sz="2800" dirty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es-MX" sz="2800" dirty="0" smtClean="0"/>
              <a:t>Asegurar permanencia de la membresía. </a:t>
            </a:r>
            <a:endParaRPr lang="es-MX" sz="2800" dirty="0"/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2735001" y="221670"/>
            <a:ext cx="7364334" cy="610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DE TRABAJO DEL ECN 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96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83169" y="1152538"/>
            <a:ext cx="1146308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III: </a:t>
            </a:r>
            <a:r>
              <a:rPr lang="es-MX" sz="2800" b="1" dirty="0" smtClean="0">
                <a:solidFill>
                  <a:srgbClr val="002060"/>
                </a:solidFill>
              </a:rPr>
              <a:t>Fortalecer la capacitación integral de los servidores</a:t>
            </a:r>
            <a:r>
              <a:rPr lang="es-MX" sz="2800" b="1" dirty="0">
                <a:solidFill>
                  <a:srgbClr val="002060"/>
                </a:solidFill>
              </a:rPr>
              <a:t>. </a:t>
            </a:r>
            <a:endParaRPr lang="es-MX" sz="2800" b="1" dirty="0" smtClean="0">
              <a:solidFill>
                <a:srgbClr val="002060"/>
              </a:solidFill>
            </a:endParaRPr>
          </a:p>
          <a:p>
            <a:r>
              <a:rPr lang="es-MX" sz="2800" b="1" dirty="0">
                <a:solidFill>
                  <a:schemeClr val="accent2">
                    <a:lumMod val="50000"/>
                  </a:schemeClr>
                </a:solidFill>
              </a:rPr>
              <a:t>Estrategia:</a:t>
            </a:r>
          </a:p>
          <a:p>
            <a:endParaRPr lang="es-MX" dirty="0"/>
          </a:p>
          <a:p>
            <a:r>
              <a:rPr lang="es-MX" dirty="0" smtClean="0"/>
              <a:t> </a:t>
            </a:r>
            <a:r>
              <a:rPr lang="es-MX" sz="28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s-MX" sz="28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s-MX" sz="2800" dirty="0" smtClean="0"/>
              <a:t>Mejorar los conocimientos, habilidades y actitudes de los servidores</a:t>
            </a:r>
            <a:r>
              <a:rPr lang="es-MX" sz="2800" dirty="0"/>
              <a:t>.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735001" y="221670"/>
            <a:ext cx="7364334" cy="610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DE TRABAJO DEL ECN 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29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graphicFrame>
        <p:nvGraphicFramePr>
          <p:cNvPr id="4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069513"/>
              </p:ext>
            </p:extLst>
          </p:nvPr>
        </p:nvGraphicFramePr>
        <p:xfrm>
          <a:off x="553582" y="1381863"/>
          <a:ext cx="11145795" cy="4695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07628"/>
                <a:gridCol w="1438167"/>
              </a:tblGrid>
              <a:tr h="571247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chemeClr val="bg1"/>
                          </a:solidFill>
                          <a:effectLst/>
                        </a:rPr>
                        <a:t>LÍNEA DE ACCIÓN</a:t>
                      </a:r>
                      <a:endParaRPr lang="es-MX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bg1"/>
                          </a:solidFill>
                          <a:effectLst/>
                        </a:rPr>
                        <a:t>OBJ-EST</a:t>
                      </a:r>
                      <a:endParaRPr lang="es-MX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7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Promover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el adecuado uso de las tecnología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s como herramienta que favorezca al desarrollo humano y espiritual.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1 - </a:t>
                      </a:r>
                      <a:r>
                        <a:rPr lang="es-MX" sz="2800" dirty="0" smtClean="0">
                          <a:effectLst/>
                        </a:rPr>
                        <a:t>6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7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Promover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a través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los medios de comunicación al MFC  para dar a conocer sus bondades y objetivos.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2</a:t>
                      </a:r>
                      <a:r>
                        <a:rPr lang="es-MX" sz="2800" dirty="0" smtClean="0">
                          <a:effectLst/>
                        </a:rPr>
                        <a:t> </a:t>
                      </a:r>
                      <a:r>
                        <a:rPr lang="es-MX" sz="2800" dirty="0">
                          <a:effectLst/>
                        </a:rPr>
                        <a:t>- </a:t>
                      </a:r>
                      <a:r>
                        <a:rPr lang="es-MX" sz="2800" dirty="0" smtClean="0">
                          <a:effectLst/>
                        </a:rPr>
                        <a:t>3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7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Asegurar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que la BDW refleje la realidad de la diócesis en cuanto a membresía, capacitaciones y momentos fuertes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2 – </a:t>
                      </a:r>
                      <a:r>
                        <a:rPr lang="es-MX" sz="2800" dirty="0" smtClean="0">
                          <a:effectLst/>
                        </a:rPr>
                        <a:t>4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7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Promover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el servicio entre la membresía para asegurar su permanencia y fortalecer su vida espiritual mediante su apostolado.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 smtClean="0">
                          <a:effectLst/>
                        </a:rPr>
                        <a:t>2 </a:t>
                      </a:r>
                      <a:r>
                        <a:rPr lang="es-MX" sz="2800" dirty="0">
                          <a:effectLst/>
                        </a:rPr>
                        <a:t>– </a:t>
                      </a:r>
                      <a:r>
                        <a:rPr lang="es-MX" sz="2800" dirty="0" smtClean="0">
                          <a:effectLst/>
                        </a:rPr>
                        <a:t>4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7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Fomentar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que en el MFC se haga vida el valor de la unidad.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2</a:t>
                      </a:r>
                      <a:r>
                        <a:rPr lang="es-MX" sz="2800" dirty="0" smtClean="0">
                          <a:effectLst/>
                        </a:rPr>
                        <a:t> </a:t>
                      </a:r>
                      <a:r>
                        <a:rPr lang="es-MX" sz="2800" dirty="0">
                          <a:effectLst/>
                        </a:rPr>
                        <a:t>– </a:t>
                      </a:r>
                      <a:r>
                        <a:rPr lang="es-MX" sz="2800" dirty="0" smtClean="0">
                          <a:effectLst/>
                        </a:rPr>
                        <a:t>4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7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Promover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canales de comunicación efectivas, entre los miembros del MFC.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2 - </a:t>
                      </a:r>
                      <a:r>
                        <a:rPr lang="es-MX" sz="2800" dirty="0" smtClean="0">
                          <a:effectLst/>
                        </a:rPr>
                        <a:t>4 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581468" y="155283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b="1" kern="1200" spc="-38" baseline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-38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LINEAS DE ACCIÓN ÁREA IV</a:t>
            </a:r>
            <a:endParaRPr kumimoji="0" lang="es-MX" sz="3600" b="1" i="0" u="none" strike="noStrike" kern="1200" cap="none" spc="-38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605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graphicFrame>
        <p:nvGraphicFramePr>
          <p:cNvPr id="4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858648"/>
              </p:ext>
            </p:extLst>
          </p:nvPr>
        </p:nvGraphicFramePr>
        <p:xfrm>
          <a:off x="553582" y="1327271"/>
          <a:ext cx="11145795" cy="4695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07628"/>
                <a:gridCol w="1438167"/>
              </a:tblGrid>
              <a:tr h="571247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chemeClr val="bg1"/>
                          </a:solidFill>
                          <a:effectLst/>
                        </a:rPr>
                        <a:t>LÍNEA DE ACCIÓN</a:t>
                      </a:r>
                      <a:endParaRPr lang="es-MX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bg1"/>
                          </a:solidFill>
                          <a:effectLst/>
                        </a:rPr>
                        <a:t>OBJ-EST</a:t>
                      </a:r>
                      <a:endParaRPr lang="es-MX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7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Revisar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y actualizar los cursos, talleres y seminarios de capacitación para que estén acordes a los tiempos modernos.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 smtClean="0">
                          <a:effectLst/>
                        </a:rPr>
                        <a:t>3 </a:t>
                      </a:r>
                      <a:r>
                        <a:rPr lang="es-MX" sz="2800" dirty="0">
                          <a:effectLst/>
                        </a:rPr>
                        <a:t>- </a:t>
                      </a:r>
                      <a:r>
                        <a:rPr lang="es-MX" sz="2800" dirty="0" smtClean="0">
                          <a:effectLst/>
                        </a:rPr>
                        <a:t>1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7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Fortalecer y actualizar los materiales de capacitación a través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videos y dinámicas.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3</a:t>
                      </a:r>
                      <a:r>
                        <a:rPr lang="es-MX" sz="2800" dirty="0" smtClean="0">
                          <a:effectLst/>
                        </a:rPr>
                        <a:t> </a:t>
                      </a:r>
                      <a:r>
                        <a:rPr lang="es-MX" sz="2800" dirty="0">
                          <a:effectLst/>
                        </a:rPr>
                        <a:t>- </a:t>
                      </a:r>
                      <a:r>
                        <a:rPr lang="es-MX" sz="2800" dirty="0" smtClean="0">
                          <a:effectLst/>
                        </a:rPr>
                        <a:t>1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7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Motivar la correcta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planeación, preparación y ejecución de las capacitaciones para fortalecer el crecimiento humano y espiritual de la membresía.</a:t>
                      </a:r>
                      <a:r>
                        <a:rPr lang="es-MX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3</a:t>
                      </a:r>
                      <a:r>
                        <a:rPr lang="es-MX" sz="2800" dirty="0" smtClean="0">
                          <a:effectLst/>
                        </a:rPr>
                        <a:t> - 1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7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Promover en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membresía la lectura y comprensión de los manuales y materiales de estudio propuestos por el MFC.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 smtClean="0">
                          <a:effectLst/>
                        </a:rPr>
                        <a:t>3</a:t>
                      </a:r>
                      <a:r>
                        <a:rPr lang="es-MX" sz="2800" baseline="0" dirty="0" smtClean="0">
                          <a:effectLst/>
                        </a:rPr>
                        <a:t> -</a:t>
                      </a:r>
                      <a:r>
                        <a:rPr lang="es-MX" sz="2800" dirty="0" smtClean="0">
                          <a:effectLst/>
                        </a:rPr>
                        <a:t> 1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7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Promover el uso y actualización constante de la BDW que permita el adecuado monitoreo de capacitación de los servidores.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3</a:t>
                      </a:r>
                      <a:r>
                        <a:rPr lang="es-MX" sz="2800" dirty="0" smtClean="0">
                          <a:effectLst/>
                        </a:rPr>
                        <a:t> -</a:t>
                      </a:r>
                      <a:r>
                        <a:rPr lang="es-MX" sz="2800" baseline="0" dirty="0" smtClean="0">
                          <a:effectLst/>
                        </a:rPr>
                        <a:t> 1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7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Promover el uso de los videos-tutoriales como primer paso de una capacitación constante del sistema de BDW.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3</a:t>
                      </a:r>
                      <a:r>
                        <a:rPr lang="es-MX" sz="2800" dirty="0" smtClean="0">
                          <a:effectLst/>
                        </a:rPr>
                        <a:t> </a:t>
                      </a:r>
                      <a:r>
                        <a:rPr lang="es-MX" sz="2800" dirty="0">
                          <a:effectLst/>
                        </a:rPr>
                        <a:t>- </a:t>
                      </a:r>
                      <a:r>
                        <a:rPr lang="es-MX" sz="2800" dirty="0" smtClean="0">
                          <a:effectLst/>
                        </a:rPr>
                        <a:t>1 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581468" y="141635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b="1" kern="1200" spc="-38" baseline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-38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LINEAS DE ACCIÓN ÁREA IV</a:t>
            </a:r>
            <a:endParaRPr kumimoji="0" lang="es-MX" sz="3600" b="1" i="0" u="none" strike="noStrike" kern="1200" cap="none" spc="-38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595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85" y="1291104"/>
            <a:ext cx="4738285" cy="427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2025</Words>
  <Application>Microsoft Office PowerPoint</Application>
  <PresentationFormat>Panorámica</PresentationFormat>
  <Paragraphs>162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Century Gothic</vt:lpstr>
      <vt:lpstr>Times New Roman</vt:lpstr>
      <vt:lpstr>Trebuchet MS</vt:lpstr>
      <vt:lpstr>Office Theme</vt:lpstr>
      <vt:lpstr>PLAN DE TRABAJO AREA IV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Alejandro Ramos</dc:creator>
  <cp:lastModifiedBy>KARLA</cp:lastModifiedBy>
  <cp:revision>24</cp:revision>
  <dcterms:created xsi:type="dcterms:W3CDTF">2019-09-07T16:34:56Z</dcterms:created>
  <dcterms:modified xsi:type="dcterms:W3CDTF">2019-10-09T21:51:24Z</dcterms:modified>
</cp:coreProperties>
</file>